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59" r:id="rId5"/>
    <p:sldId id="292" r:id="rId6"/>
    <p:sldId id="293" r:id="rId7"/>
    <p:sldId id="294" r:id="rId8"/>
    <p:sldId id="295" r:id="rId9"/>
    <p:sldId id="296" r:id="rId10"/>
    <p:sldId id="297" r:id="rId11"/>
    <p:sldId id="298" r:id="rId13"/>
    <p:sldId id="299" r:id="rId14"/>
    <p:sldId id="300" r:id="rId15"/>
    <p:sldId id="301" r:id="rId16"/>
    <p:sldId id="302" r:id="rId17"/>
    <p:sldId id="303" r:id="rId18"/>
    <p:sldId id="308" r:id="rId19"/>
    <p:sldId id="304" r:id="rId20"/>
    <p:sldId id="306" r:id="rId21"/>
    <p:sldId id="305" r:id="rId22"/>
    <p:sldId id="309" r:id="rId23"/>
    <p:sldId id="286" r:id="rId24"/>
    <p:sldId id="285" r:id="rId25"/>
    <p:sldId id="310" r:id="rId26"/>
    <p:sldId id="276" r:id="rId27"/>
    <p:sldId id="313" r:id="rId28"/>
    <p:sldId id="312" r:id="rId29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10" initials="W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C2BB"/>
    <a:srgbClr val="21C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746D8-7559-4078-A10F-B7ACB9D51D43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CDE57-8D52-40CB-87E4-09A31BF9524D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815E7-014A-4650-B1C0-6D5E20299D6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815E7-014A-4650-B1C0-6D5E20299D6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9514B2-910C-4584-AF59-1197B604F894}" type="slidenum"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</a:fld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B8BE-32F4-4511-ACA9-377F1A1C485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1F9-D078-4FA7-99C6-C7D241A29CE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B8BE-32F4-4511-ACA9-377F1A1C485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1F9-D078-4FA7-99C6-C7D241A29CE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B8BE-32F4-4511-ACA9-377F1A1C485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1F9-D078-4FA7-99C6-C7D241A29CE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B8BE-32F4-4511-ACA9-377F1A1C485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1F9-D078-4FA7-99C6-C7D241A29CE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B8BE-32F4-4511-ACA9-377F1A1C485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1F9-D078-4FA7-99C6-C7D241A29CE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B8BE-32F4-4511-ACA9-377F1A1C485E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1F9-D078-4FA7-99C6-C7D241A29CE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B8BE-32F4-4511-ACA9-377F1A1C485E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1F9-D078-4FA7-99C6-C7D241A29CE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B8BE-32F4-4511-ACA9-377F1A1C485E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1F9-D078-4FA7-99C6-C7D241A29CE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B8BE-32F4-4511-ACA9-377F1A1C485E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1F9-D078-4FA7-99C6-C7D241A29CE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B8BE-32F4-4511-ACA9-377F1A1C485E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1F9-D078-4FA7-99C6-C7D241A29CE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B8BE-32F4-4511-ACA9-377F1A1C485E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1F9-D078-4FA7-99C6-C7D241A29CE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2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BB8BE-32F4-4511-ACA9-377F1A1C485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71F9-D078-4FA7-99C6-C7D241A29CEA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hông nền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/>
          <p:cNvSpPr txBox="1"/>
          <p:nvPr/>
        </p:nvSpPr>
        <p:spPr>
          <a:xfrm>
            <a:off x="899592" y="2139702"/>
            <a:ext cx="6359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6114" y="60906"/>
            <a:ext cx="8915399" cy="6386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NHANH HƠN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483518"/>
          <a:ext cx="8177230" cy="4495800"/>
        </p:xfrm>
        <a:graphic>
          <a:graphicData uri="http://schemas.openxmlformats.org/drawingml/2006/table">
            <a:tbl>
              <a:tblPr/>
              <a:tblGrid>
                <a:gridCol w="8177230"/>
              </a:tblGrid>
              <a:tr h="38519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Trong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vũ trụ bao la có rất nhiều </a:t>
                      </a:r>
                      <a:r>
                        <a:rPr lang="en-US" sz="1700" b="1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thiên</a:t>
                      </a:r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hà</a:t>
                      </a:r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Nằm ở trung tâm </a:t>
                      </a:r>
                      <a:r>
                        <a:rPr lang="en-US" sz="17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hệ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Mặt Trời là </a:t>
                      </a:r>
                      <a:r>
                        <a:rPr lang="en-US" sz="1700" b="1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Mặt</a:t>
                      </a:r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Trời</a:t>
                      </a:r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Hệ Mặt Trời gồm </a:t>
                      </a:r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tám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hành tinh.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-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Mặt Trời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là vật thể duy nhất có khả năng tự phát sáng.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-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Trong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hệ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Mặt Trời, </a:t>
                      </a:r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các hành tinh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chuyển động xung quanh Mặt Trời và tự quay quanh mình.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-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Hành tinh nằm ở vị trí xa Mặt Trời nhất là</a:t>
                      </a:r>
                      <a:r>
                        <a:rPr lang="en-US" sz="1700" b="1" baseline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baseline="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Hải V</a:t>
                      </a:r>
                      <a:r>
                        <a:rPr lang="vi-VN" sz="1700" b="1" baseline="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ươ</a:t>
                      </a:r>
                      <a:r>
                        <a:rPr lang="en-US" sz="1700" b="1" baseline="0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ng</a:t>
                      </a:r>
                      <a:r>
                        <a:rPr lang="en-US" sz="1700" b="1" baseline="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Tinh</a:t>
                      </a:r>
                      <a:r>
                        <a:rPr lang="en-US" sz="1700" b="1" baseline="0" dirty="0" smtClean="0">
                          <a:solidFill>
                            <a:srgbClr val="FF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.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-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Hành tinh nằm ở vị trí </a:t>
                      </a:r>
                      <a:r>
                        <a:rPr lang="en-US" sz="17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gần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Mặt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Trời nhất là </a:t>
                      </a:r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Thủy Tinh.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-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Trái Đất ở vị trí </a:t>
                      </a:r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thứ ba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theo thứ tự xa dần Mặt Trời.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Ý nghĩa vị trí Trái Đất </a:t>
                      </a:r>
                      <a:r>
                        <a:rPr lang="en-US" sz="17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trong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hệ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Mặt Trời: </a:t>
                      </a:r>
                      <a:r>
                        <a:rPr lang="en-US" sz="17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là hành tinh duy</a:t>
                      </a:r>
                      <a:r>
                        <a:rPr lang="en-US" sz="1700" b="1" baseline="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nhất có </a:t>
                      </a:r>
                      <a:r>
                        <a:rPr lang="en-US" sz="1700" b="1" baseline="0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sự</a:t>
                      </a:r>
                      <a:r>
                        <a:rPr lang="en-US" sz="1700" b="1" baseline="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sống</a:t>
                      </a:r>
                      <a:r>
                        <a:rPr lang="en-US" sz="1700" b="1" baseline="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.</a:t>
                      </a:r>
                      <a:endParaRPr lang="en-US" sz="1700" b="1" baseline="0" dirty="0">
                        <a:solidFill>
                          <a:srgbClr val="FF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52" y="65261"/>
            <a:ext cx="595350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55526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478270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SGK,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9622"/>
            <a:ext cx="5904656" cy="3312368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52" y="65261"/>
            <a:ext cx="595350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55526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856894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9622"/>
            <a:ext cx="5904656" cy="3312368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470"/>
            <a:ext cx="4896544" cy="4896544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52" y="65261"/>
            <a:ext cx="5953508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314" y="2067694"/>
            <a:ext cx="8003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85871"/>
            <a:ext cx="2418495" cy="1813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639147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52" y="65261"/>
            <a:ext cx="595350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55526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551439"/>
            <a:ext cx="31683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5.3,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9622"/>
            <a:ext cx="5904656" cy="3312368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52" y="65261"/>
            <a:ext cx="595350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55526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2052012"/>
            <a:ext cx="29999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5.3,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9622"/>
            <a:ext cx="5904656" cy="3312368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52" y="65261"/>
            <a:ext cx="595350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55526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551439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5.2,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47969"/>
            <a:ext cx="5616624" cy="3900045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5487"/>
            <a:ext cx="5819280" cy="483492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52" y="65261"/>
            <a:ext cx="595350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55526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551439"/>
            <a:ext cx="31683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latin typeface="+mj-lt"/>
                <a:ea typeface="Cambria" panose="02040503050406030204" pitchFamily="18" charset="0"/>
              </a:rPr>
              <a:t>Trái Đất có kích thước lớn hơn Thủy tinh, Kim tinh, Hỏa tinh và có kích thước nhỏ hơn Mộc tinh, Thổ tinh, Thiên Vương tinh và Hải Vương </a:t>
            </a:r>
            <a:r>
              <a:rPr lang="vi-VN" sz="2600" b="1" dirty="0" smtClean="0">
                <a:latin typeface="+mj-lt"/>
                <a:ea typeface="Cambria" panose="02040503050406030204" pitchFamily="18" charset="0"/>
              </a:rPr>
              <a:t>tinh</a:t>
            </a:r>
            <a:r>
              <a:rPr lang="en-US" sz="2600" b="1" dirty="0" smtClean="0">
                <a:latin typeface="+mj-lt"/>
                <a:ea typeface="Cambria" panose="02040503050406030204" pitchFamily="18" charset="0"/>
              </a:rPr>
              <a:t>.</a:t>
            </a:r>
            <a:endParaRPr lang="en-US" sz="2600" b="1" dirty="0" smtClean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47969"/>
            <a:ext cx="5616624" cy="3900045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80512" cy="51640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3808" y="843558"/>
            <a:ext cx="619341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3600" b="1" cap="none" spc="0" dirty="0">
                <a:solidFill>
                  <a:schemeClr val="accent3"/>
                </a:solidFill>
                <a:effectLst/>
              </a:rPr>
              <a:t>   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TRÁI ĐẤT 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HỆ MẶT TRỜI. HÌNH DẠNG, KÍCH THƯỚC CỦA TRÁI ĐẤT</a:t>
            </a:r>
            <a:endParaRPr lang="en-US" sz="3600" b="1" cap="none" spc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52" y="65261"/>
            <a:ext cx="5953508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314" y="2067694"/>
            <a:ext cx="8003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85871"/>
            <a:ext cx="2418495" cy="1813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639147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/>
          <p:cNvSpPr txBox="1"/>
          <p:nvPr/>
        </p:nvSpPr>
        <p:spPr>
          <a:xfrm>
            <a:off x="3635896" y="1059582"/>
            <a:ext cx="52200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vi-VN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Câu </a:t>
            </a:r>
            <a:r>
              <a:rPr lang="en-US" sz="28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vi-VN" sz="28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vi-VN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Trái Đất có dạng hình gì ?</a:t>
            </a:r>
            <a:endParaRPr lang="vi-VN" sz="28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A. Tròn.</a:t>
            </a:r>
            <a:endParaRPr lang="vi-VN" sz="28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B. Cầu.</a:t>
            </a:r>
            <a:endParaRPr lang="vi-VN" sz="28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C. Elip.</a:t>
            </a:r>
            <a:endParaRPr lang="vi-VN" sz="28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D. Vuông.</a:t>
            </a:r>
            <a:endParaRPr lang="vi-VN" sz="2800" b="0" dirty="0">
              <a:effectLst/>
            </a:endParaRPr>
          </a:p>
          <a:p>
            <a:br>
              <a:rPr lang="vi-VN" dirty="0"/>
            </a:br>
            <a:endParaRPr lang="vi-VN" dirty="0"/>
          </a:p>
        </p:txBody>
      </p:sp>
      <p:sp>
        <p:nvSpPr>
          <p:cNvPr id="4" name="Hình Bầu dục 3"/>
          <p:cNvSpPr/>
          <p:nvPr/>
        </p:nvSpPr>
        <p:spPr>
          <a:xfrm>
            <a:off x="3635896" y="1923678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2411760" y="1203598"/>
            <a:ext cx="624644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vi-VN" sz="3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Câu </a:t>
            </a:r>
            <a:r>
              <a:rPr lang="en-US" sz="32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vi-VN" sz="32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vi-VN" sz="3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Bán kính của Trái Đất là:</a:t>
            </a:r>
            <a:endParaRPr lang="vi-VN" sz="32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vi-VN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A. 6378 km.</a:t>
            </a:r>
            <a:endParaRPr lang="vi-VN" sz="32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vi-VN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B. 40 076 km.</a:t>
            </a:r>
            <a:endParaRPr lang="vi-VN" sz="32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vi-VN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C. 510 triệu km</a:t>
            </a:r>
            <a:r>
              <a:rPr lang="vi-VN" sz="32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vi-VN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vi-VN" sz="32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vi-VN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D. 149,6 triệu km.</a:t>
            </a:r>
            <a:endParaRPr lang="vi-VN" sz="3200" b="0" dirty="0">
              <a:effectLst/>
            </a:endParaRPr>
          </a:p>
          <a:p>
            <a:br>
              <a:rPr lang="vi-VN" dirty="0"/>
            </a:br>
            <a:endParaRPr lang="vi-VN" dirty="0"/>
          </a:p>
        </p:txBody>
      </p:sp>
      <p:sp>
        <p:nvSpPr>
          <p:cNvPr id="5" name="Hình Bầu dục 4"/>
          <p:cNvSpPr/>
          <p:nvPr/>
        </p:nvSpPr>
        <p:spPr>
          <a:xfrm>
            <a:off x="2339752" y="1707654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/>
          <p:cNvSpPr txBox="1"/>
          <p:nvPr/>
        </p:nvSpPr>
        <p:spPr>
          <a:xfrm>
            <a:off x="1547664" y="1059582"/>
            <a:ext cx="52200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vi-VN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Câu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8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vi-VN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Trái Đất có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kích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.......</a:t>
            </a:r>
            <a:endParaRPr lang="vi-VN" sz="28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Nhỏ</a:t>
            </a:r>
            <a:r>
              <a:rPr lang="vi-VN" sz="28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vi-VN" sz="28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Rất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nhỏ</a:t>
            </a:r>
            <a:r>
              <a:rPr lang="vi-VN" sz="28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vi-VN" sz="28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Lớn</a:t>
            </a:r>
            <a:r>
              <a:rPr lang="vi-VN" sz="28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vi-VN" sz="28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Rất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lớn</a:t>
            </a:r>
            <a:r>
              <a:rPr lang="vi-VN" sz="28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vi-VN" sz="2800" b="0" dirty="0">
              <a:effectLst/>
            </a:endParaRPr>
          </a:p>
          <a:p>
            <a:br>
              <a:rPr lang="vi-VN" dirty="0"/>
            </a:br>
            <a:endParaRPr lang="vi-VN" dirty="0"/>
          </a:p>
        </p:txBody>
      </p:sp>
      <p:sp>
        <p:nvSpPr>
          <p:cNvPr id="4" name="Hình Bầu dục 3"/>
          <p:cNvSpPr/>
          <p:nvPr/>
        </p:nvSpPr>
        <p:spPr>
          <a:xfrm>
            <a:off x="1547664" y="2787774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1994471" y="2162349"/>
            <a:ext cx="7149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- VẬN DỤNG</a:t>
            </a:r>
            <a:endParaRPr lang="vi-V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135422"/>
            <a:ext cx="9937104" cy="237243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Picture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8" name="Picture 8" descr="khung_nen_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4351"/>
            <a:ext cx="6516688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331641" y="1085850"/>
            <a:ext cx="5688286" cy="457200"/>
          </a:xfrm>
        </p:spPr>
        <p:txBody>
          <a:bodyPr>
            <a:noAutofit/>
          </a:bodyPr>
          <a:lstStyle/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36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 </a:t>
            </a:r>
            <a:r>
              <a:rPr lang="en-US" sz="36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lang="en-US" sz="36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36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nối</a:t>
            </a:r>
            <a:r>
              <a:rPr lang="en-US" sz="36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US" sz="36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36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86733" name="Rectangle 13"/>
          <p:cNvSpPr>
            <a:spLocks noChangeArrowheads="1"/>
          </p:cNvSpPr>
          <p:nvPr/>
        </p:nvSpPr>
        <p:spPr bwMode="auto">
          <a:xfrm>
            <a:off x="1835696" y="1566103"/>
            <a:ext cx="6192687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5.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hiểu trước bài 6: Chuyển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 tự quay quanh trục của Trái Đất và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86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8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2" grpId="0" build="p"/>
      <p:bldP spid="2867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 bwMode="auto">
          <a:xfrm>
            <a:off x="2057401" y="-92546"/>
            <a:ext cx="7086599" cy="5367128"/>
            <a:chOff x="1365362" y="3004323"/>
            <a:chExt cx="6310086" cy="3552599"/>
          </a:xfrm>
        </p:grpSpPr>
        <p:grpSp>
          <p:nvGrpSpPr>
            <p:cNvPr id="3" name="Group 46"/>
            <p:cNvGrpSpPr/>
            <p:nvPr/>
          </p:nvGrpSpPr>
          <p:grpSpPr bwMode="auto">
            <a:xfrm>
              <a:off x="1365362" y="3004323"/>
              <a:ext cx="6310086" cy="1748660"/>
              <a:chOff x="1728357" y="1304449"/>
              <a:chExt cx="5477985" cy="1518067"/>
            </a:xfrm>
          </p:grpSpPr>
          <p:grpSp>
            <p:nvGrpSpPr>
              <p:cNvPr id="13" name="Group 49"/>
              <p:cNvGrpSpPr/>
              <p:nvPr/>
            </p:nvGrpSpPr>
            <p:grpSpPr bwMode="auto">
              <a:xfrm>
                <a:off x="1803761" y="1455304"/>
                <a:ext cx="5402581" cy="1367212"/>
                <a:chOff x="1803761" y="1455304"/>
                <a:chExt cx="5402581" cy="1367212"/>
              </a:xfrm>
            </p:grpSpPr>
            <p:pic>
              <p:nvPicPr>
                <p:cNvPr id="18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2286492" y="1455304"/>
                  <a:ext cx="4640094" cy="1250224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968694" y="1613781"/>
                  <a:ext cx="3829336" cy="93598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4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4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Trái</a:t>
                  </a:r>
                  <a:r>
                    <a:rPr lang="en-US" sz="4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Đất</a:t>
                  </a:r>
                  <a:r>
                    <a:rPr lang="en-US" sz="4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4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Trời</a:t>
                  </a:r>
                  <a:endPara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" name="Group 50"/>
              <p:cNvGrpSpPr/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15" name="Right Triangle 14"/>
                <p:cNvSpPr/>
                <p:nvPr/>
              </p:nvSpPr>
              <p:spPr>
                <a:xfrm flipH="1">
                  <a:off x="2114228" y="2473953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ight Triangle 15"/>
                <p:cNvSpPr/>
                <p:nvPr/>
              </p:nvSpPr>
              <p:spPr>
                <a:xfrm flipH="1">
                  <a:off x="3449616" y="1305057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Trapezoid 2"/>
                <p:cNvSpPr/>
                <p:nvPr/>
              </p:nvSpPr>
              <p:spPr>
                <a:xfrm rot="19191503">
                  <a:off x="1728357" y="1571091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-1" fmla="*/ 0 w 1828800"/>
                    <a:gd name="connsiteY0-2" fmla="*/ 463642 h 463642"/>
                    <a:gd name="connsiteX1-3" fmla="*/ 402156 w 1828800"/>
                    <a:gd name="connsiteY1-4" fmla="*/ 0 h 463642"/>
                    <a:gd name="connsiteX2-5" fmla="*/ 1714500 w 1828800"/>
                    <a:gd name="connsiteY2-6" fmla="*/ 6442 h 463642"/>
                    <a:gd name="connsiteX3-7" fmla="*/ 1828800 w 1828800"/>
                    <a:gd name="connsiteY3-8" fmla="*/ 463642 h 463642"/>
                    <a:gd name="connsiteX4-9" fmla="*/ 0 w 1828800"/>
                    <a:gd name="connsiteY4-10" fmla="*/ 463642 h 463642"/>
                    <a:gd name="connsiteX0-11" fmla="*/ 0 w 2001385"/>
                    <a:gd name="connsiteY0-12" fmla="*/ 463642 h 463642"/>
                    <a:gd name="connsiteX1-13" fmla="*/ 402156 w 2001385"/>
                    <a:gd name="connsiteY1-14" fmla="*/ 0 h 463642"/>
                    <a:gd name="connsiteX2-15" fmla="*/ 1714500 w 2001385"/>
                    <a:gd name="connsiteY2-16" fmla="*/ 6442 h 463642"/>
                    <a:gd name="connsiteX3-17" fmla="*/ 2001385 w 2001385"/>
                    <a:gd name="connsiteY3-18" fmla="*/ 426441 h 463642"/>
                    <a:gd name="connsiteX4-19" fmla="*/ 0 w 2001385"/>
                    <a:gd name="connsiteY4-20" fmla="*/ 463642 h 463642"/>
                    <a:gd name="connsiteX0-21" fmla="*/ 0 w 2001385"/>
                    <a:gd name="connsiteY0-22" fmla="*/ 463642 h 463642"/>
                    <a:gd name="connsiteX1-23" fmla="*/ 402156 w 2001385"/>
                    <a:gd name="connsiteY1-24" fmla="*/ 0 h 463642"/>
                    <a:gd name="connsiteX2-25" fmla="*/ 1514076 w 2001385"/>
                    <a:gd name="connsiteY2-26" fmla="*/ 7706 h 463642"/>
                    <a:gd name="connsiteX3-27" fmla="*/ 2001385 w 2001385"/>
                    <a:gd name="connsiteY3-28" fmla="*/ 426441 h 463642"/>
                    <a:gd name="connsiteX4-29" fmla="*/ 0 w 2001385"/>
                    <a:gd name="connsiteY4-30" fmla="*/ 463642 h 46364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err="1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8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</a:t>
                  </a:r>
                  <a:endPara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" name="Group 63"/>
            <p:cNvGrpSpPr/>
            <p:nvPr/>
          </p:nvGrpSpPr>
          <p:grpSpPr bwMode="auto">
            <a:xfrm>
              <a:off x="1381212" y="4808760"/>
              <a:ext cx="6294236" cy="1748162"/>
              <a:chOff x="1742117" y="1304881"/>
              <a:chExt cx="5464225" cy="1517635"/>
            </a:xfrm>
          </p:grpSpPr>
          <p:grpSp>
            <p:nvGrpSpPr>
              <p:cNvPr id="5" name="Group 67"/>
              <p:cNvGrpSpPr/>
              <p:nvPr/>
            </p:nvGrpSpPr>
            <p:grpSpPr bwMode="auto">
              <a:xfrm>
                <a:off x="1803761" y="1455127"/>
                <a:ext cx="5402581" cy="1367389"/>
                <a:chOff x="1803761" y="1455127"/>
                <a:chExt cx="5402581" cy="1367389"/>
              </a:xfrm>
            </p:grpSpPr>
            <p:pic>
              <p:nvPicPr>
                <p:cNvPr id="10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2286492" y="1455127"/>
                  <a:ext cx="4640094" cy="1250224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006294" y="1561266"/>
                  <a:ext cx="3829336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kích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b="1" dirty="0" err="1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thước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b="1" dirty="0" err="1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Trái</a:t>
                  </a:r>
                  <a:r>
                    <a:rPr lang="en-US" sz="40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Đất</a:t>
                  </a:r>
                  <a:endPara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" name="Group 68"/>
              <p:cNvGrpSpPr/>
              <p:nvPr/>
            </p:nvGrpSpPr>
            <p:grpSpPr bwMode="auto">
              <a:xfrm>
                <a:off x="1742117" y="1304881"/>
                <a:ext cx="2001014" cy="1320522"/>
                <a:chOff x="1742117" y="1304881"/>
                <a:chExt cx="2001014" cy="1320522"/>
              </a:xfrm>
            </p:grpSpPr>
            <p:sp>
              <p:nvSpPr>
                <p:cNvPr id="7" name="Right Triangle 6"/>
                <p:cNvSpPr/>
                <p:nvPr/>
              </p:nvSpPr>
              <p:spPr>
                <a:xfrm flipH="1">
                  <a:off x="2114228" y="2473777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Right Triangle 7"/>
                <p:cNvSpPr/>
                <p:nvPr/>
              </p:nvSpPr>
              <p:spPr>
                <a:xfrm flipH="1">
                  <a:off x="3449616" y="1304881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Trapezoid 2"/>
                <p:cNvSpPr/>
                <p:nvPr/>
              </p:nvSpPr>
              <p:spPr>
                <a:xfrm rot="19191503">
                  <a:off x="1742117" y="1553342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-1" fmla="*/ 0 w 1828800"/>
                    <a:gd name="connsiteY0-2" fmla="*/ 463642 h 463642"/>
                    <a:gd name="connsiteX1-3" fmla="*/ 402156 w 1828800"/>
                    <a:gd name="connsiteY1-4" fmla="*/ 0 h 463642"/>
                    <a:gd name="connsiteX2-5" fmla="*/ 1714500 w 1828800"/>
                    <a:gd name="connsiteY2-6" fmla="*/ 6442 h 463642"/>
                    <a:gd name="connsiteX3-7" fmla="*/ 1828800 w 1828800"/>
                    <a:gd name="connsiteY3-8" fmla="*/ 463642 h 463642"/>
                    <a:gd name="connsiteX4-9" fmla="*/ 0 w 1828800"/>
                    <a:gd name="connsiteY4-10" fmla="*/ 463642 h 463642"/>
                    <a:gd name="connsiteX0-11" fmla="*/ 0 w 2001385"/>
                    <a:gd name="connsiteY0-12" fmla="*/ 463642 h 463642"/>
                    <a:gd name="connsiteX1-13" fmla="*/ 402156 w 2001385"/>
                    <a:gd name="connsiteY1-14" fmla="*/ 0 h 463642"/>
                    <a:gd name="connsiteX2-15" fmla="*/ 1714500 w 2001385"/>
                    <a:gd name="connsiteY2-16" fmla="*/ 6442 h 463642"/>
                    <a:gd name="connsiteX3-17" fmla="*/ 2001385 w 2001385"/>
                    <a:gd name="connsiteY3-18" fmla="*/ 426441 h 463642"/>
                    <a:gd name="connsiteX4-19" fmla="*/ 0 w 2001385"/>
                    <a:gd name="connsiteY4-20" fmla="*/ 463642 h 463642"/>
                    <a:gd name="connsiteX0-21" fmla="*/ 0 w 2001385"/>
                    <a:gd name="connsiteY0-22" fmla="*/ 463642 h 463642"/>
                    <a:gd name="connsiteX1-23" fmla="*/ 402156 w 2001385"/>
                    <a:gd name="connsiteY1-24" fmla="*/ 0 h 463642"/>
                    <a:gd name="connsiteX2-25" fmla="*/ 1514076 w 2001385"/>
                    <a:gd name="connsiteY2-26" fmla="*/ 7706 h 463642"/>
                    <a:gd name="connsiteX3-27" fmla="*/ 2001385 w 2001385"/>
                    <a:gd name="connsiteY3-28" fmla="*/ 426441 h 463642"/>
                    <a:gd name="connsiteX4-29" fmla="*/ 0 w 2001385"/>
                    <a:gd name="connsiteY4-30" fmla="*/ 463642 h 46364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err="1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8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II</a:t>
                  </a:r>
                  <a:endPara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52" y="65261"/>
            <a:ext cx="595350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Trái Đất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354964"/>
            <a:ext cx="5486400" cy="377026"/>
          </a:xfrm>
          <a:prstGeom prst="rect">
            <a:avLst/>
          </a:prstGeom>
          <a:solidFill>
            <a:srgbClr val="FFFF00"/>
          </a:solidFill>
          <a:ln>
            <a:solidFill>
              <a:srgbClr val="4F227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5.1. Vị trí Trái Đất trong hệ Mặt Trời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/>
          <a:srcRect l="31046" t="29612" r="31192" b="26357"/>
          <a:stretch>
            <a:fillRect/>
          </a:stretch>
        </p:blipFill>
        <p:spPr>
          <a:xfrm>
            <a:off x="3275855" y="699542"/>
            <a:ext cx="5924701" cy="3629333"/>
          </a:xfrm>
          <a:prstGeom prst="rect">
            <a:avLst/>
          </a:prstGeom>
          <a:ln>
            <a:solidFill>
              <a:srgbClr val="4F2270"/>
            </a:solidFill>
          </a:ln>
        </p:spPr>
      </p:pic>
      <p:sp>
        <p:nvSpPr>
          <p:cNvPr id="22" name="Cloud Callout 21"/>
          <p:cNvSpPr/>
          <p:nvPr/>
        </p:nvSpPr>
        <p:spPr>
          <a:xfrm>
            <a:off x="0" y="1491630"/>
            <a:ext cx="3347864" cy="2568752"/>
          </a:xfrm>
          <a:prstGeom prst="cloudCallout">
            <a:avLst>
              <a:gd name="adj1" fmla="val 49084"/>
              <a:gd name="adj2" fmla="val 8993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hành tinh quay quanh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52" y="65261"/>
            <a:ext cx="595350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Trái Đất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354964"/>
            <a:ext cx="5486400" cy="377026"/>
          </a:xfrm>
          <a:prstGeom prst="rect">
            <a:avLst/>
          </a:prstGeom>
          <a:solidFill>
            <a:srgbClr val="FFFF00"/>
          </a:solidFill>
          <a:ln>
            <a:solidFill>
              <a:srgbClr val="4F227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5.1. Vị trí Trái Đất trong hệ Mặt Trời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/>
          <a:srcRect l="31046" t="29612" r="31192" b="26357"/>
          <a:stretch>
            <a:fillRect/>
          </a:stretch>
        </p:blipFill>
        <p:spPr>
          <a:xfrm>
            <a:off x="3275855" y="699542"/>
            <a:ext cx="5924701" cy="3629333"/>
          </a:xfrm>
          <a:prstGeom prst="rect">
            <a:avLst/>
          </a:prstGeom>
          <a:ln>
            <a:solidFill>
              <a:srgbClr val="4F2270"/>
            </a:solidFill>
          </a:ln>
        </p:spPr>
      </p:pic>
      <p:sp>
        <p:nvSpPr>
          <p:cNvPr id="22" name="Cloud Callout 21"/>
          <p:cNvSpPr/>
          <p:nvPr/>
        </p:nvSpPr>
        <p:spPr>
          <a:xfrm>
            <a:off x="0" y="1491630"/>
            <a:ext cx="3347864" cy="2568752"/>
          </a:xfrm>
          <a:prstGeom prst="cloudCallout">
            <a:avLst>
              <a:gd name="adj1" fmla="val 49084"/>
              <a:gd name="adj2" fmla="val 8993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52" y="65261"/>
            <a:ext cx="595350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Trái Đất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354964"/>
            <a:ext cx="5486400" cy="377026"/>
          </a:xfrm>
          <a:prstGeom prst="rect">
            <a:avLst/>
          </a:prstGeom>
          <a:solidFill>
            <a:srgbClr val="FFFF00"/>
          </a:solidFill>
          <a:ln>
            <a:solidFill>
              <a:srgbClr val="4F227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5.1. Vị trí Trái Đất trong hệ Mặt Trời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/>
          <a:srcRect l="31046" t="29612" r="31192" b="26357"/>
          <a:stretch>
            <a:fillRect/>
          </a:stretch>
        </p:blipFill>
        <p:spPr>
          <a:xfrm>
            <a:off x="3275855" y="699542"/>
            <a:ext cx="5924701" cy="3629333"/>
          </a:xfrm>
          <a:prstGeom prst="rect">
            <a:avLst/>
          </a:prstGeom>
          <a:ln>
            <a:solidFill>
              <a:srgbClr val="4F2270"/>
            </a:solidFill>
          </a:ln>
        </p:spPr>
      </p:pic>
      <p:sp>
        <p:nvSpPr>
          <p:cNvPr id="22" name="Cloud Callout 21"/>
          <p:cNvSpPr/>
          <p:nvPr/>
        </p:nvSpPr>
        <p:spPr>
          <a:xfrm>
            <a:off x="0" y="1491630"/>
            <a:ext cx="3347864" cy="2568752"/>
          </a:xfrm>
          <a:prstGeom prst="cloudCallout">
            <a:avLst>
              <a:gd name="adj1" fmla="val 49084"/>
              <a:gd name="adj2" fmla="val 89937"/>
            </a:avLst>
          </a:prstGeom>
          <a:solidFill>
            <a:schemeClr val="bg1"/>
          </a:solidFill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52" y="65261"/>
            <a:ext cx="595350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Trái Đất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52" y="915566"/>
            <a:ext cx="9085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>
            <a:fillRect/>
          </a:stretch>
        </p:blipFill>
        <p:spPr bwMode="auto">
          <a:xfrm>
            <a:off x="7124636" y="278777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>
            <a:fillRect/>
          </a:stretch>
        </p:blipFill>
        <p:spPr bwMode="auto">
          <a:xfrm rot="1019582">
            <a:off x="7975270" y="2195049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6512" y="1779662"/>
            <a:ext cx="80031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km)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52" y="65261"/>
            <a:ext cx="595350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Trái Đất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82" y="2067694"/>
            <a:ext cx="80031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81" y="613863"/>
            <a:ext cx="2065076" cy="154880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6114" y="34484"/>
            <a:ext cx="8915399" cy="3770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426815"/>
          <a:ext cx="8102991" cy="4495800"/>
        </p:xfrm>
        <a:graphic>
          <a:graphicData uri="http://schemas.openxmlformats.org/drawingml/2006/table">
            <a:tbl>
              <a:tblPr/>
              <a:tblGrid>
                <a:gridCol w="8102991"/>
              </a:tblGrid>
              <a:tr h="42291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Trong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vũ trụ bao la có </a:t>
                      </a:r>
                      <a:r>
                        <a:rPr lang="en-US" sz="17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rất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nhiều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.................................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Nằm ở trung tâm </a:t>
                      </a:r>
                      <a:r>
                        <a:rPr lang="en-US" sz="17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của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hệ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Mặt </a:t>
                      </a:r>
                      <a:r>
                        <a:rPr lang="en-US" sz="17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Trời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là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...................................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Hệ Mặt </a:t>
                      </a:r>
                      <a:r>
                        <a:rPr lang="en-US" sz="17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Trời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gồm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….….. </a:t>
                      </a:r>
                      <a:r>
                        <a:rPr lang="en-US" sz="17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hành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tinh.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-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………...........</a:t>
                      </a:r>
                      <a:r>
                        <a:rPr lang="en-US" sz="17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là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vật thể duy nhất có khả năng tự phát sáng.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-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Trong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hệ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Mặt Trời,..........……………..chuyển động xung quanh Mặt Trời và tự quay quanh mình.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-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Hành tinh nằm ở vị trí xa Mặt Trời nhất </a:t>
                      </a:r>
                      <a:r>
                        <a:rPr lang="en-US" sz="17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là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………................................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-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Hành tinh nằm ở vị trí </a:t>
                      </a:r>
                      <a:r>
                        <a:rPr lang="en-US" sz="17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gần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Mặt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Trời nhất </a:t>
                      </a:r>
                      <a:r>
                        <a:rPr lang="en-US" sz="17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là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……................................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-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Trái Đất ở vị trí </a:t>
                      </a:r>
                      <a:r>
                        <a:rPr lang="en-US" sz="17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thứ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……..</a:t>
                      </a:r>
                      <a:r>
                        <a:rPr lang="en-US" sz="17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theo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thứ tự xa dần Mặt Trời.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Ý nghĩa vị trí Trái Đất </a:t>
                      </a:r>
                      <a:r>
                        <a:rPr lang="en-US" sz="1700" b="1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trong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hệ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Mặt Trời:....................................................................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4074</Words>
  <Application>WPS Presentation</Application>
  <PresentationFormat>On-screen Show (16:9)</PresentationFormat>
  <Paragraphs>152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Times New Roman</vt:lpstr>
      <vt:lpstr>Times New Roman</vt:lpstr>
      <vt:lpstr>Calibri</vt:lpstr>
      <vt:lpstr>Arial</vt:lpstr>
      <vt:lpstr>Microsoft YaHei</vt:lpstr>
      <vt:lpstr>Arial Unicode MS</vt:lpstr>
      <vt:lpstr>Cambria</vt:lpstr>
      <vt:lpstr>Tahoma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97</cp:revision>
  <dcterms:created xsi:type="dcterms:W3CDTF">2021-08-12T13:33:00Z</dcterms:created>
  <dcterms:modified xsi:type="dcterms:W3CDTF">2021-11-06T06:27:24Z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F78FC6C11C8E462682DEADB7B6FF59EC</vt:lpwstr>
  </property>
  <property fmtid="{D5CDD505-2E9C-101B-9397-08002B2CF9AE}" pid="3" name="KSOProductBuildVer">
    <vt:lpwstr>2057-11.2.0.10351</vt:lpwstr>
  </property>
</Properties>
</file>